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2"/>
  </p:notesMasterIdLst>
  <p:sldIdLst>
    <p:sldId id="256" r:id="rId2"/>
    <p:sldId id="273" r:id="rId3"/>
    <p:sldId id="263" r:id="rId4"/>
    <p:sldId id="262" r:id="rId5"/>
    <p:sldId id="260" r:id="rId6"/>
    <p:sldId id="264" r:id="rId7"/>
    <p:sldId id="265" r:id="rId8"/>
    <p:sldId id="267" r:id="rId9"/>
    <p:sldId id="272" r:id="rId10"/>
    <p:sldId id="274" r:id="rId11"/>
    <p:sldId id="271" r:id="rId12"/>
    <p:sldId id="269" r:id="rId13"/>
    <p:sldId id="270" r:id="rId14"/>
    <p:sldId id="268" r:id="rId15"/>
    <p:sldId id="277" r:id="rId16"/>
    <p:sldId id="275" r:id="rId17"/>
    <p:sldId id="276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C4464-54AF-45F5-9A49-BD3AC3C52BF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0934C-D8D3-41F0-9386-21857968C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2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3FAC-5CF6-496C-B62B-616C586F8987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81AE-306A-4D8A-8072-13266B6AC307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3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30F110E-6B01-45C1-8D5B-A3972302B2FD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C05E-9C2B-4C2C-BD0B-8CF14641968B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522336-3EA3-49C0-A990-378B9F24C3F6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6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EDE9-ED42-4955-99BD-92DD1AF11FA0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1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598A-A1E6-4A93-813F-4F326097E379}" type="datetime1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4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D4A7-5218-447D-A805-015772BBB172}" type="datetime1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9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F535D-95A3-41E4-8C1B-90D546E6AEA0}" type="datetime1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1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ED28F-FD7A-49F8-A412-F040565A295B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1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A780-E754-4A5B-BA1B-BE12E65BBEDC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9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6C6C322-02B9-4F87-8BE0-95824FEA6522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83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RwkdseC1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A89C-6EB7-2CFE-BCF8-D3F6E2FAC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257" y="2166364"/>
            <a:ext cx="6976570" cy="1739347"/>
          </a:xfrm>
        </p:spPr>
        <p:txBody>
          <a:bodyPr/>
          <a:lstStyle/>
          <a:p>
            <a:r>
              <a:rPr lang="en-US" sz="4000" dirty="0"/>
              <a:t>Introduction to </a:t>
            </a:r>
            <a:r>
              <a:rPr lang="en-US" dirty="0"/>
              <a:t>FSAE driving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BC957-04AC-D21F-BE72-82688C62E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TEMPLE FORMULA RACING – DRIVER CLINIC 1</a:t>
            </a:r>
          </a:p>
          <a:p>
            <a:r>
              <a:rPr lang="en-US" dirty="0"/>
              <a:t>Jakob Werle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3D660E-4388-9BC6-BD26-474F2966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5173E-24AD-78FB-2DA0-24295F28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6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921C9-3FA3-121C-CE1C-FB1A413CC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1" y="284176"/>
            <a:ext cx="7848261" cy="1508760"/>
          </a:xfrm>
        </p:spPr>
        <p:txBody>
          <a:bodyPr>
            <a:normAutofit/>
          </a:bodyPr>
          <a:lstStyle/>
          <a:p>
            <a:r>
              <a:rPr lang="en-US" dirty="0"/>
              <a:t>Turning car on /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1C6A-0CEE-7634-1201-551EA328D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41" y="2011680"/>
            <a:ext cx="7848261" cy="4206240"/>
          </a:xfrm>
        </p:spPr>
        <p:txBody>
          <a:bodyPr>
            <a:normAutofit/>
          </a:bodyPr>
          <a:lstStyle/>
          <a:p>
            <a:r>
              <a:rPr lang="en-US" dirty="0"/>
              <a:t>Master ground </a:t>
            </a:r>
          </a:p>
          <a:p>
            <a:pPr lvl="1"/>
            <a:r>
              <a:rPr lang="en-US" dirty="0"/>
              <a:t>Connects main power</a:t>
            </a:r>
          </a:p>
          <a:p>
            <a:r>
              <a:rPr lang="en-US" dirty="0"/>
              <a:t>E-stop</a:t>
            </a:r>
          </a:p>
          <a:p>
            <a:pPr lvl="1"/>
            <a:r>
              <a:rPr lang="en-US" dirty="0"/>
              <a:t>Press to stop engine and in emergencies</a:t>
            </a:r>
          </a:p>
          <a:p>
            <a:pPr lvl="1"/>
            <a:r>
              <a:rPr lang="en-US" dirty="0"/>
              <a:t>Turns on all electronics </a:t>
            </a:r>
          </a:p>
          <a:p>
            <a:pPr lvl="1"/>
            <a:r>
              <a:rPr lang="en-US" dirty="0"/>
              <a:t>Listen/look for power (fuel priming, dash lights, etc.)</a:t>
            </a:r>
          </a:p>
          <a:p>
            <a:r>
              <a:rPr lang="en-US" dirty="0"/>
              <a:t>Ignition</a:t>
            </a:r>
          </a:p>
          <a:p>
            <a:pPr lvl="1"/>
            <a:r>
              <a:rPr lang="en-US" dirty="0"/>
              <a:t>Starts engine by cranking starter motor</a:t>
            </a:r>
          </a:p>
          <a:p>
            <a:pPr lvl="1"/>
            <a:r>
              <a:rPr lang="en-US" dirty="0"/>
              <a:t>Large energy draw</a:t>
            </a:r>
          </a:p>
          <a:p>
            <a:pPr lvl="1"/>
            <a:r>
              <a:rPr lang="en-US" dirty="0"/>
              <a:t>Hold for 2-3 seconds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402CA89-3E6F-4762-A750-6FEE6426E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5534" y="0"/>
            <a:ext cx="31523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1FB098B-3A52-4614-ACA2-8CD1BE2D9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75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D9DA2F7-F583-4E92-82FC-DC7897B52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75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A9351-CD63-4576-33F4-FBD95FF19A16}"/>
              </a:ext>
            </a:extLst>
          </p:cNvPr>
          <p:cNvSpPr/>
          <p:nvPr/>
        </p:nvSpPr>
        <p:spPr>
          <a:xfrm>
            <a:off x="9349746" y="447773"/>
            <a:ext cx="2724346" cy="597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CCF946-0ED4-2367-0E81-9265DC5A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4007" y="2500354"/>
            <a:ext cx="2488114" cy="18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AADB6E0-8910-4E71-BF4F-C9541C87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75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ABC6C3-58EB-FDB6-DE91-585949B22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0655" y="584902"/>
            <a:ext cx="2441682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2417E-CFC8-46EA-C2B0-60139971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71082D8-B534-BAED-2E87-28A147092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4007" y="4448865"/>
            <a:ext cx="2488114" cy="18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Circular 6">
            <a:extLst>
              <a:ext uri="{FF2B5EF4-FFF2-40B4-BE49-F238E27FC236}">
                <a16:creationId xmlns:a16="http://schemas.microsoft.com/office/drawing/2014/main" id="{1A0B1362-7A56-F2D2-5811-EA8E945C02DF}"/>
              </a:ext>
            </a:extLst>
          </p:cNvPr>
          <p:cNvSpPr/>
          <p:nvPr/>
        </p:nvSpPr>
        <p:spPr>
          <a:xfrm>
            <a:off x="9599476" y="4183145"/>
            <a:ext cx="1746912" cy="1512627"/>
          </a:xfrm>
          <a:prstGeom prst="circularArrow">
            <a:avLst>
              <a:gd name="adj1" fmla="val 8616"/>
              <a:gd name="adj2" fmla="val 1142319"/>
              <a:gd name="adj3" fmla="val 20457682"/>
              <a:gd name="adj4" fmla="val 10800000"/>
              <a:gd name="adj5" fmla="val 125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8360E-280D-81CE-91B7-A6621AC6A084}"/>
              </a:ext>
            </a:extLst>
          </p:cNvPr>
          <p:cNvSpPr txBox="1"/>
          <p:nvPr/>
        </p:nvSpPr>
        <p:spPr>
          <a:xfrm>
            <a:off x="11051193" y="543049"/>
            <a:ext cx="9520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AFA68-C1FB-D606-A297-92683186D8D5}"/>
              </a:ext>
            </a:extLst>
          </p:cNvPr>
          <p:cNvSpPr txBox="1"/>
          <p:nvPr/>
        </p:nvSpPr>
        <p:spPr>
          <a:xfrm>
            <a:off x="11051193" y="2490189"/>
            <a:ext cx="9520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99C12-5AC3-80AF-7BC3-880A16009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97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7AC6-C09F-01FD-46FD-0A00D287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3462-C1E9-16F0-4DFE-B347D44892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Race car brakes</a:t>
            </a:r>
          </a:p>
          <a:p>
            <a:pPr lvl="1"/>
            <a:r>
              <a:rPr lang="en-US" dirty="0"/>
              <a:t>No ABS – easy to lock up</a:t>
            </a:r>
          </a:p>
          <a:p>
            <a:pPr lvl="1"/>
            <a:r>
              <a:rPr lang="en-US" dirty="0"/>
              <a:t>High pressure</a:t>
            </a:r>
          </a:p>
          <a:p>
            <a:pPr lvl="1"/>
            <a:r>
              <a:rPr lang="en-US" dirty="0"/>
              <a:t>Very sensitive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46ED63-D2B1-6B43-8D39-89A0AC5F81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brakes to slow down!</a:t>
            </a:r>
          </a:p>
          <a:p>
            <a:r>
              <a:rPr lang="en-US" dirty="0"/>
              <a:t>First line of safety for driver, crew, and track workers</a:t>
            </a:r>
          </a:p>
          <a:p>
            <a:r>
              <a:rPr lang="en-US" dirty="0"/>
              <a:t>In event of crisis, resort to brakes</a:t>
            </a:r>
          </a:p>
          <a:p>
            <a:r>
              <a:rPr lang="en-US" dirty="0"/>
              <a:t>Brake Overtravel Switch</a:t>
            </a:r>
          </a:p>
          <a:p>
            <a:pPr lvl="1"/>
            <a:r>
              <a:rPr lang="en-US" dirty="0"/>
              <a:t>Kills engine when hit</a:t>
            </a:r>
          </a:p>
          <a:p>
            <a:pPr lvl="1"/>
            <a:r>
              <a:rPr lang="en-US" dirty="0"/>
              <a:t>If brakes fails, pedal will move excessively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318D4-6FA6-8811-3EB3-0DBEC7B1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11</a:t>
            </a:fld>
            <a:endParaRPr lang="en-US"/>
          </a:p>
        </p:txBody>
      </p:sp>
      <p:pic>
        <p:nvPicPr>
          <p:cNvPr id="13316" name="Picture 4" descr="We are still hiding a little bit” - Toto Wolff talks up Mercedes'  &quot;excitement&quot; in F1 testing | F1 | News">
            <a:extLst>
              <a:ext uri="{FF2B5EF4-FFF2-40B4-BE49-F238E27FC236}">
                <a16:creationId xmlns:a16="http://schemas.microsoft.com/office/drawing/2014/main" id="{5B26CCA4-8140-D0C1-7A3C-3F38A427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3541705"/>
            <a:ext cx="3810359" cy="253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C1BCB-8520-414B-14F9-37573700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2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2E4F-CE6C-C5C5-75C2-D8C91441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7BEB8-1E46-04B8-7DE6-AC0031DB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2" descr="Clutch GIFs - Get the best gif on GIFER">
            <a:extLst>
              <a:ext uri="{FF2B5EF4-FFF2-40B4-BE49-F238E27FC236}">
                <a16:creationId xmlns:a16="http://schemas.microsoft.com/office/drawing/2014/main" id="{9010FFB4-B1DD-A8F1-D8E0-C84789F76D0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5843" y="1950353"/>
            <a:ext cx="2310511" cy="189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D8894-B093-8AB0-C7BA-F5E4594BD6E4}"/>
              </a:ext>
            </a:extLst>
          </p:cNvPr>
          <p:cNvSpPr txBox="1"/>
          <p:nvPr/>
        </p:nvSpPr>
        <p:spPr>
          <a:xfrm>
            <a:off x="6371823" y="5818063"/>
            <a:ext cx="1095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Engine RPM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639E3-3A7A-EF5F-F3A9-9AF588644576}"/>
              </a:ext>
            </a:extLst>
          </p:cNvPr>
          <p:cNvSpPr txBox="1"/>
          <p:nvPr/>
        </p:nvSpPr>
        <p:spPr>
          <a:xfrm>
            <a:off x="9275006" y="5818063"/>
            <a:ext cx="10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Wheel RPM</a:t>
            </a:r>
          </a:p>
          <a:p>
            <a:pPr algn="ctr"/>
            <a:r>
              <a:rPr lang="en-US" sz="1200" dirty="0"/>
              <a:t>=</a:t>
            </a:r>
          </a:p>
          <a:p>
            <a:pPr algn="ctr"/>
            <a:r>
              <a:rPr lang="en-US" sz="1200" dirty="0"/>
              <a:t>Moving Speed</a:t>
            </a:r>
          </a:p>
        </p:txBody>
      </p:sp>
      <p:pic>
        <p:nvPicPr>
          <p:cNvPr id="10" name="Picture 10" descr="LB Walker Automotive - Auto Repair, smog Check, Tire, AAA Approved, Long  Beach, Signal Hill, Lakewood, Carson, Compton, CA 90755, 90807, 90806,  90813, 90802, 90804, 90815, 90806, 90808, 90712, 90810, 90805, 90713, 90706">
            <a:extLst>
              <a:ext uri="{FF2B5EF4-FFF2-40B4-BE49-F238E27FC236}">
                <a16:creationId xmlns:a16="http://schemas.microsoft.com/office/drawing/2014/main" id="{B4F29F6E-1986-5523-DA85-0529D2B2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23" y="4405450"/>
            <a:ext cx="3776378" cy="142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01F78-3E3A-6C39-6567-D055E4283AAF}"/>
              </a:ext>
            </a:extLst>
          </p:cNvPr>
          <p:cNvCxnSpPr>
            <a:cxnSpLocks/>
          </p:cNvCxnSpPr>
          <p:nvPr/>
        </p:nvCxnSpPr>
        <p:spPr>
          <a:xfrm flipV="1">
            <a:off x="8111369" y="3231310"/>
            <a:ext cx="379215" cy="60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8CB6BB-3670-B88C-6539-EDBDA7EC31D3}"/>
              </a:ext>
            </a:extLst>
          </p:cNvPr>
          <p:cNvCxnSpPr>
            <a:cxnSpLocks/>
          </p:cNvCxnSpPr>
          <p:nvPr/>
        </p:nvCxnSpPr>
        <p:spPr>
          <a:xfrm flipV="1">
            <a:off x="8599765" y="3293946"/>
            <a:ext cx="139401" cy="727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B81989E-6489-83F2-904E-C080CA19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D36C88-AA8B-7EA4-5366-6642A401F6E3}"/>
              </a:ext>
            </a:extLst>
          </p:cNvPr>
          <p:cNvSpPr txBox="1"/>
          <p:nvPr/>
        </p:nvSpPr>
        <p:spPr>
          <a:xfrm>
            <a:off x="8591397" y="38601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C8234-76EA-1CEB-F9A0-C4910ED8A823}"/>
              </a:ext>
            </a:extLst>
          </p:cNvPr>
          <p:cNvSpPr txBox="1"/>
          <p:nvPr/>
        </p:nvSpPr>
        <p:spPr>
          <a:xfrm>
            <a:off x="7453642" y="366120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0DD27F6-08FF-A82B-5D5B-337DE38C5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8870" y="2011680"/>
            <a:ext cx="4754880" cy="42062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Clutch allows engine to gently provide power to wheels</a:t>
            </a:r>
          </a:p>
          <a:p>
            <a:pPr lvl="1"/>
            <a:r>
              <a:rPr lang="en-US" dirty="0"/>
              <a:t>Modulate in friction zone</a:t>
            </a:r>
          </a:p>
          <a:p>
            <a:pPr lvl="1"/>
            <a:r>
              <a:rPr lang="en-US" dirty="0"/>
              <a:t>Engine stalled </a:t>
            </a:r>
            <a:r>
              <a:rPr lang="en-US" dirty="0">
                <a:sym typeface="Wingdings" panose="05000000000000000000" pitchFamily="2" charset="2"/>
              </a:rPr>
              <a:t> let out clutch too abruptly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Fully release clutch once sufficiently moving</a:t>
            </a:r>
          </a:p>
          <a:p>
            <a:r>
              <a:rPr lang="en-US" dirty="0">
                <a:sym typeface="Wingdings" panose="05000000000000000000" pitchFamily="2" charset="2"/>
              </a:rPr>
              <a:t>Just enough throttle</a:t>
            </a:r>
          </a:p>
          <a:p>
            <a:r>
              <a:rPr lang="en-US" dirty="0">
                <a:sym typeface="Wingdings" panose="05000000000000000000" pitchFamily="2" charset="2"/>
              </a:rPr>
              <a:t>Release brake when ready to move</a:t>
            </a:r>
          </a:p>
          <a:p>
            <a:pPr marL="0" indent="0" algn="ctr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When should you clutch?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Start moving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Stopping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Learning to shift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6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2E4F-CE6C-C5C5-75C2-D8C91441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6843A1-1B75-053D-A83E-5B359FA37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0774" y="2011363"/>
            <a:ext cx="3862840" cy="42068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10DBF-288A-C409-A7C7-700B521FCE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Let off throttle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Push in clutch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Shift gear</a:t>
            </a:r>
          </a:p>
          <a:p>
            <a:pPr lvl="1"/>
            <a:r>
              <a:rPr lang="en-US" dirty="0"/>
              <a:t>Down shift – rev match</a:t>
            </a:r>
          </a:p>
          <a:p>
            <a:pPr lvl="1"/>
            <a:endParaRPr lang="en-US" dirty="0"/>
          </a:p>
          <a:p>
            <a:r>
              <a:rPr lang="en-US" dirty="0"/>
              <a:t>6 gears</a:t>
            </a:r>
          </a:p>
          <a:p>
            <a:r>
              <a:rPr lang="en-US" dirty="0"/>
              <a:t>Higher gears </a:t>
            </a:r>
          </a:p>
          <a:p>
            <a:pPr lvl="1"/>
            <a:r>
              <a:rPr lang="en-US" dirty="0"/>
              <a:t>Faster speed range</a:t>
            </a:r>
          </a:p>
          <a:p>
            <a:pPr lvl="1"/>
            <a:r>
              <a:rPr lang="en-US" dirty="0"/>
              <a:t>Typically smoother</a:t>
            </a:r>
          </a:p>
          <a:p>
            <a:r>
              <a:rPr lang="en-US" dirty="0"/>
              <a:t>Lower gears</a:t>
            </a:r>
          </a:p>
          <a:p>
            <a:pPr lvl="1"/>
            <a:r>
              <a:rPr lang="en-US" dirty="0"/>
              <a:t>Lower speed range</a:t>
            </a:r>
          </a:p>
          <a:p>
            <a:pPr lvl="1"/>
            <a:r>
              <a:rPr lang="en-US" dirty="0"/>
              <a:t>More torque / jerky</a:t>
            </a:r>
          </a:p>
          <a:p>
            <a:r>
              <a:rPr lang="en-US" dirty="0"/>
              <a:t>Shift when car stops accelerating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7BEB8-1E46-04B8-7DE6-AC0031DB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3A565C-3EBB-10EB-20FF-D09D0CB0C607}"/>
              </a:ext>
            </a:extLst>
          </p:cNvPr>
          <p:cNvCxnSpPr>
            <a:cxnSpLocks/>
          </p:cNvCxnSpPr>
          <p:nvPr/>
        </p:nvCxnSpPr>
        <p:spPr>
          <a:xfrm flipV="1">
            <a:off x="2369670" y="2415443"/>
            <a:ext cx="1939142" cy="40964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65BC13-0172-716A-C2FD-7B3D4A667006}"/>
              </a:ext>
            </a:extLst>
          </p:cNvPr>
          <p:cNvSpPr txBox="1"/>
          <p:nvPr/>
        </p:nvSpPr>
        <p:spPr>
          <a:xfrm>
            <a:off x="1757589" y="2745939"/>
            <a:ext cx="5052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49E7B-98EE-5A0F-4501-F9A6BD02E7F8}"/>
              </a:ext>
            </a:extLst>
          </p:cNvPr>
          <p:cNvSpPr txBox="1"/>
          <p:nvPr/>
        </p:nvSpPr>
        <p:spPr>
          <a:xfrm>
            <a:off x="4435202" y="2224040"/>
            <a:ext cx="9520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269A8-5517-DE40-5287-7725A1981A77}"/>
              </a:ext>
            </a:extLst>
          </p:cNvPr>
          <p:cNvSpPr txBox="1"/>
          <p:nvPr/>
        </p:nvSpPr>
        <p:spPr>
          <a:xfrm>
            <a:off x="1496460" y="3465731"/>
            <a:ext cx="1532792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Neutral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(1/2 from 1</a:t>
            </a:r>
            <a:r>
              <a:rPr lang="en-US" sz="1200" baseline="30000" dirty="0">
                <a:solidFill>
                  <a:schemeClr val="bg1"/>
                </a:solidFill>
              </a:rPr>
              <a:t>st</a:t>
            </a:r>
            <a:r>
              <a:rPr lang="en-US" sz="1200" dirty="0">
                <a:solidFill>
                  <a:schemeClr val="bg1"/>
                </a:solidFill>
              </a:rPr>
              <a:t> or 2</a:t>
            </a:r>
            <a:r>
              <a:rPr lang="en-US" sz="1200" baseline="30000" dirty="0">
                <a:solidFill>
                  <a:schemeClr val="bg1"/>
                </a:solidFill>
              </a:rPr>
              <a:t>nd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EE90FA-DB29-E124-5D9D-B141D3F3DE53}"/>
              </a:ext>
            </a:extLst>
          </p:cNvPr>
          <p:cNvCxnSpPr>
            <a:cxnSpLocks/>
          </p:cNvCxnSpPr>
          <p:nvPr/>
        </p:nvCxnSpPr>
        <p:spPr>
          <a:xfrm flipV="1">
            <a:off x="2857106" y="2745939"/>
            <a:ext cx="1009934" cy="1880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1B7BA15-F074-1AD0-B0D2-9B3893BE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68BC-2976-C67D-E084-0B2F47A1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skills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33061-1563-2C24-69D8-FBA8F8D83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drive slowly… the least amount of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9E551-8E71-EFDD-3371-18D84787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F827F-9CDF-6D2C-6E23-844C13C9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0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A233350-9D65-0A10-2CF6-F013549C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A51C9-9641-E923-8FBB-9D97256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15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7054D-18D3-B9A4-70BA-FC98D0E8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B7672-5EF5-1DB3-6FD9-DC5EAACF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https://www.youtube.com/watch?v=fnRwkdseC1Y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77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A233350-9D65-0A10-2CF6-F013549C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A59EEDF-E1A8-033F-8C40-CC2902A2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889" y="2011363"/>
            <a:ext cx="7584634" cy="4206875"/>
          </a:xfrm>
          <a:effectLst>
            <a:softEdge rad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A51C9-9641-E923-8FBB-9D97256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16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7054D-18D3-B9A4-70BA-FC98D0E8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6B0F34-56C1-B66E-F0A3-8AE774DEA5B0}"/>
              </a:ext>
            </a:extLst>
          </p:cNvPr>
          <p:cNvSpPr/>
          <p:nvPr/>
        </p:nvSpPr>
        <p:spPr>
          <a:xfrm>
            <a:off x="2303683" y="2011363"/>
            <a:ext cx="7584634" cy="2841625"/>
          </a:xfrm>
          <a:prstGeom prst="rect">
            <a:avLst/>
          </a:prstGeom>
          <a:gradFill flip="none" rotWithShape="1">
            <a:gsLst>
              <a:gs pos="62000">
                <a:srgbClr val="FFFFFF">
                  <a:alpha val="85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7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A233350-9D65-0A10-2CF6-F013549C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A59EEDF-E1A8-033F-8C40-CC2902A2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889" y="2011363"/>
            <a:ext cx="7584634" cy="4206875"/>
          </a:xfrm>
          <a:effectLst>
            <a:softEdge rad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A51C9-9641-E923-8FBB-9D97256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7054D-18D3-B9A4-70BA-FC98D0E8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63D649-7EB5-F73F-FE5E-3D12CDFAD9BC}"/>
              </a:ext>
            </a:extLst>
          </p:cNvPr>
          <p:cNvSpPr/>
          <p:nvPr/>
        </p:nvSpPr>
        <p:spPr>
          <a:xfrm rot="10800000">
            <a:off x="2303683" y="4410075"/>
            <a:ext cx="7584634" cy="18335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07EE6D-F92B-4FE5-663C-30FA3E191A73}"/>
              </a:ext>
            </a:extLst>
          </p:cNvPr>
          <p:cNvSpPr/>
          <p:nvPr/>
        </p:nvSpPr>
        <p:spPr>
          <a:xfrm>
            <a:off x="1800225" y="3371850"/>
            <a:ext cx="8310563" cy="113347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0D2344-5661-88ED-C58D-92A5F787DF8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027915" y="2397727"/>
            <a:ext cx="2039385" cy="1469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FE08CE-1605-4ECC-45E8-E6EDD24C5237}"/>
              </a:ext>
            </a:extLst>
          </p:cNvPr>
          <p:cNvSpPr txBox="1"/>
          <p:nvPr/>
        </p:nvSpPr>
        <p:spPr>
          <a:xfrm>
            <a:off x="2001672" y="2213061"/>
            <a:ext cx="10262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Hairpin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52174-86AA-A12D-F89B-B03F778C194C}"/>
              </a:ext>
            </a:extLst>
          </p:cNvPr>
          <p:cNvSpPr txBox="1"/>
          <p:nvPr/>
        </p:nvSpPr>
        <p:spPr>
          <a:xfrm>
            <a:off x="8007804" y="2239063"/>
            <a:ext cx="23823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Road surface change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C6F1D2-BD91-F0DB-66E9-81A1BADF9D7D}"/>
              </a:ext>
            </a:extLst>
          </p:cNvPr>
          <p:cNvCxnSpPr>
            <a:cxnSpLocks/>
          </p:cNvCxnSpPr>
          <p:nvPr/>
        </p:nvCxnSpPr>
        <p:spPr>
          <a:xfrm flipH="1">
            <a:off x="6510338" y="2423729"/>
            <a:ext cx="1496672" cy="1857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2F12707-1B9F-DF64-A942-0F894922CFEA}"/>
              </a:ext>
            </a:extLst>
          </p:cNvPr>
          <p:cNvSpPr/>
          <p:nvPr/>
        </p:nvSpPr>
        <p:spPr>
          <a:xfrm>
            <a:off x="3857625" y="3914012"/>
            <a:ext cx="2581275" cy="858013"/>
          </a:xfrm>
          <a:custGeom>
            <a:avLst/>
            <a:gdLst>
              <a:gd name="connsiteX0" fmla="*/ 2524125 w 2524125"/>
              <a:gd name="connsiteY0" fmla="*/ 858013 h 858013"/>
              <a:gd name="connsiteX1" fmla="*/ 2014538 w 2524125"/>
              <a:gd name="connsiteY1" fmla="*/ 343663 h 858013"/>
              <a:gd name="connsiteX2" fmla="*/ 1781175 w 2524125"/>
              <a:gd name="connsiteY2" fmla="*/ 176976 h 858013"/>
              <a:gd name="connsiteX3" fmla="*/ 1790700 w 2524125"/>
              <a:gd name="connsiteY3" fmla="*/ 24576 h 858013"/>
              <a:gd name="connsiteX4" fmla="*/ 1557338 w 2524125"/>
              <a:gd name="connsiteY4" fmla="*/ 763 h 858013"/>
              <a:gd name="connsiteX5" fmla="*/ 1052513 w 2524125"/>
              <a:gd name="connsiteY5" fmla="*/ 29338 h 858013"/>
              <a:gd name="connsiteX6" fmla="*/ 0 w 2524125"/>
              <a:gd name="connsiteY6" fmla="*/ 153163 h 85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4125" h="858013">
                <a:moveTo>
                  <a:pt x="2524125" y="858013"/>
                </a:moveTo>
                <a:cubicBezTo>
                  <a:pt x="2331244" y="657591"/>
                  <a:pt x="2138363" y="457169"/>
                  <a:pt x="2014538" y="343663"/>
                </a:cubicBezTo>
                <a:cubicBezTo>
                  <a:pt x="1890713" y="230157"/>
                  <a:pt x="1818481" y="230157"/>
                  <a:pt x="1781175" y="176976"/>
                </a:cubicBezTo>
                <a:cubicBezTo>
                  <a:pt x="1743869" y="123795"/>
                  <a:pt x="1828006" y="53945"/>
                  <a:pt x="1790700" y="24576"/>
                </a:cubicBezTo>
                <a:cubicBezTo>
                  <a:pt x="1753394" y="-4793"/>
                  <a:pt x="1680369" y="-31"/>
                  <a:pt x="1557338" y="763"/>
                </a:cubicBezTo>
                <a:cubicBezTo>
                  <a:pt x="1434307" y="1557"/>
                  <a:pt x="1312069" y="3938"/>
                  <a:pt x="1052513" y="29338"/>
                </a:cubicBezTo>
                <a:cubicBezTo>
                  <a:pt x="792957" y="54738"/>
                  <a:pt x="0" y="153163"/>
                  <a:pt x="0" y="153163"/>
                </a:cubicBezTo>
              </a:path>
            </a:pathLst>
          </a:custGeom>
          <a:noFill/>
          <a:ln w="31750">
            <a:gradFill>
              <a:gsLst>
                <a:gs pos="24000">
                  <a:srgbClr val="00B050"/>
                </a:gs>
                <a:gs pos="52820">
                  <a:srgbClr val="00B050"/>
                </a:gs>
                <a:gs pos="41000">
                  <a:srgbClr val="FF0000"/>
                </a:gs>
                <a:gs pos="0">
                  <a:srgbClr val="00B050"/>
                </a:gs>
                <a:gs pos="100000">
                  <a:srgbClr val="00B050"/>
                </a:gs>
              </a:gsLst>
              <a:lin ang="126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20642E-0F17-24EC-7297-C9BA0ACE59F7}"/>
              </a:ext>
            </a:extLst>
          </p:cNvPr>
          <p:cNvSpPr txBox="1"/>
          <p:nvPr/>
        </p:nvSpPr>
        <p:spPr>
          <a:xfrm>
            <a:off x="10148481" y="3753921"/>
            <a:ext cx="15162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Vision – UP!</a:t>
            </a:r>
          </a:p>
        </p:txBody>
      </p:sp>
    </p:spTree>
    <p:extLst>
      <p:ext uri="{BB962C8B-B14F-4D97-AF65-F5344CB8AC3E}">
        <p14:creationId xmlns:p14="http://schemas.microsoft.com/office/powerpoint/2010/main" val="2018780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6212-1FD9-8A14-1BAC-F4A8E899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efficient piloting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29FEF-5CA9-4800-5773-4F7DCDFC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710" y="2011680"/>
            <a:ext cx="3995962" cy="4206240"/>
          </a:xfrm>
        </p:spPr>
        <p:txBody>
          <a:bodyPr>
            <a:normAutofit/>
          </a:bodyPr>
          <a:lstStyle/>
          <a:p>
            <a:r>
              <a:rPr lang="en-US" sz="2000" dirty="0"/>
              <a:t>Slow is smooth… smooth is fast</a:t>
            </a:r>
          </a:p>
          <a:p>
            <a:pPr lvl="1"/>
            <a:r>
              <a:rPr lang="en-US" dirty="0"/>
              <a:t>Balanced car is #1 priority</a:t>
            </a:r>
          </a:p>
          <a:p>
            <a:pPr lvl="1"/>
            <a:r>
              <a:rPr lang="en-US" dirty="0"/>
              <a:t>Every input unsettles car</a:t>
            </a:r>
          </a:p>
          <a:p>
            <a:pPr lvl="1"/>
            <a:r>
              <a:rPr lang="en-US" dirty="0"/>
              <a:t>Allow vehicle to work effectively</a:t>
            </a:r>
          </a:p>
          <a:p>
            <a:r>
              <a:rPr lang="en-US" sz="2000" dirty="0"/>
              <a:t>Tactics</a:t>
            </a:r>
          </a:p>
          <a:p>
            <a:pPr lvl="1"/>
            <a:r>
              <a:rPr lang="en-US" dirty="0"/>
              <a:t>Gently grip – sensitive</a:t>
            </a:r>
          </a:p>
          <a:p>
            <a:pPr lvl="1"/>
            <a:r>
              <a:rPr lang="en-US" dirty="0"/>
              <a:t>Smooth inputs</a:t>
            </a:r>
          </a:p>
          <a:p>
            <a:pPr lvl="1"/>
            <a:r>
              <a:rPr lang="en-US" dirty="0"/>
              <a:t>Line choice – larger turns are easier for car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12C11-8033-49D7-5150-E511B88D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882" y="2470790"/>
            <a:ext cx="6738876" cy="32852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CB5AC-B4CC-C444-8A89-9A3F1303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A2204-161E-DB16-4F90-2170B655B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8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1F8-39FE-6167-725A-BD3CF8BB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Feedback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5403F4-85EC-23FD-97A9-44CDC4CF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77" y="2203521"/>
            <a:ext cx="4305202" cy="36056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AA98-29A6-B0B8-2EB6-5C0660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285" y="2011680"/>
            <a:ext cx="5956365" cy="4206240"/>
          </a:xfrm>
        </p:spPr>
        <p:txBody>
          <a:bodyPr>
            <a:normAutofit/>
          </a:bodyPr>
          <a:lstStyle/>
          <a:p>
            <a:r>
              <a:rPr lang="en-US" dirty="0"/>
              <a:t>Consistency!</a:t>
            </a:r>
          </a:p>
          <a:p>
            <a:r>
              <a:rPr lang="en-US" dirty="0"/>
              <a:t>Break down sensations</a:t>
            </a:r>
          </a:p>
          <a:p>
            <a:pPr lvl="1"/>
            <a:r>
              <a:rPr lang="en-US" dirty="0"/>
              <a:t>Laps 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Turns</a:t>
            </a:r>
          </a:p>
          <a:p>
            <a:pPr lvl="3"/>
            <a:r>
              <a:rPr lang="en-US" b="1" dirty="0">
                <a:sym typeface="Wingdings" panose="05000000000000000000" pitchFamily="2" charset="2"/>
              </a:rPr>
              <a:t>Entry  Apex  Exit</a:t>
            </a:r>
          </a:p>
          <a:p>
            <a:r>
              <a:rPr lang="en-US" dirty="0"/>
              <a:t>Think: input = output</a:t>
            </a:r>
          </a:p>
          <a:p>
            <a:r>
              <a:rPr lang="en-US" dirty="0"/>
              <a:t>Quality of driver’s feedback directly effects quality of setups</a:t>
            </a:r>
          </a:p>
          <a:p>
            <a:r>
              <a:rPr lang="en-US" dirty="0"/>
              <a:t>Setup / debrief sheets</a:t>
            </a:r>
          </a:p>
          <a:p>
            <a:pPr lvl="3"/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2B55A-13FA-E5A9-CDA2-80CF6565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B441D-85D9-DE6F-03A4-D15C55D5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8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7BC-B197-3D2E-0527-60137051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Jakob – 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6075B-2E9B-A5E0-3543-695AA5285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3" y="2011680"/>
            <a:ext cx="4922501" cy="42062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Joined TFR in 2018</a:t>
            </a:r>
          </a:p>
          <a:p>
            <a:pPr lvl="1"/>
            <a:r>
              <a:rPr lang="en-US" dirty="0"/>
              <a:t>Prior suspension lead and president</a:t>
            </a:r>
          </a:p>
          <a:p>
            <a:pPr lvl="1"/>
            <a:r>
              <a:rPr lang="en-US" dirty="0"/>
              <a:t>Test driver</a:t>
            </a:r>
          </a:p>
          <a:p>
            <a:pPr lvl="1"/>
            <a:r>
              <a:rPr lang="en-US" dirty="0"/>
              <a:t>Pitt Shootout 17</a:t>
            </a:r>
            <a:r>
              <a:rPr lang="en-US" baseline="30000" dirty="0"/>
              <a:t>th</a:t>
            </a:r>
            <a:r>
              <a:rPr lang="en-US" dirty="0"/>
              <a:t> overall</a:t>
            </a:r>
          </a:p>
          <a:p>
            <a:pPr lvl="1"/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place endurance co-driver</a:t>
            </a:r>
          </a:p>
          <a:p>
            <a:r>
              <a:rPr lang="en-US" dirty="0"/>
              <a:t>FSAE</a:t>
            </a:r>
          </a:p>
          <a:p>
            <a:pPr lvl="1"/>
            <a:r>
              <a:rPr lang="en-US" dirty="0"/>
              <a:t>Technical Scrutineer </a:t>
            </a:r>
            <a:r>
              <a:rPr lang="en-US" sz="1700" dirty="0"/>
              <a:t>(FSAE &amp; SCCA)</a:t>
            </a:r>
            <a:endParaRPr lang="en-US" dirty="0"/>
          </a:p>
          <a:p>
            <a:pPr lvl="1"/>
            <a:r>
              <a:rPr lang="en-US" dirty="0"/>
              <a:t>Testing pad advisor</a:t>
            </a:r>
          </a:p>
          <a:p>
            <a:r>
              <a:rPr lang="en-US" dirty="0"/>
              <a:t>SCCA/PCA autocross</a:t>
            </a:r>
          </a:p>
          <a:p>
            <a:r>
              <a:rPr lang="en-US" dirty="0"/>
              <a:t>1000+ hrs sim experience</a:t>
            </a:r>
          </a:p>
          <a:p>
            <a:r>
              <a:rPr lang="en-US" dirty="0"/>
              <a:t>Currently junior race engineer for ADSA Wright Racing &amp; ANZE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04B6C-559D-5142-BE10-A993A93B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5981D3F-80C3-D363-10D0-33D62A6F480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15517" b="16646"/>
          <a:stretch/>
        </p:blipFill>
        <p:spPr bwMode="auto">
          <a:xfrm>
            <a:off x="6242760" y="2411111"/>
            <a:ext cx="2550948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564C35A-710D-3A5D-7AEB-EF389B18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933" y="2882061"/>
            <a:ext cx="2492413" cy="166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RadonSport F2000 – Moves Forward on ANZE Developements – ANZE Suspension">
            <a:extLst>
              <a:ext uri="{FF2B5EF4-FFF2-40B4-BE49-F238E27FC236}">
                <a16:creationId xmlns:a16="http://schemas.microsoft.com/office/drawing/2014/main" id="{62C855D1-5C07-2F4D-CD11-75A24728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708" y="4714033"/>
            <a:ext cx="2259939" cy="15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C2E3D296-049F-D850-C081-953E6DDC5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5" b="21849"/>
          <a:stretch/>
        </p:blipFill>
        <p:spPr bwMode="auto">
          <a:xfrm>
            <a:off x="6146405" y="4124805"/>
            <a:ext cx="2356293" cy="188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D24E0-F293-042A-6EB8-E66D84CA0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91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1106-567B-B6E0-2522-56378B5E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Mindset – be a champion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8744-0B06-4B31-1AAF-276999A09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0" y="2011680"/>
            <a:ext cx="6263640" cy="4206240"/>
          </a:xfrm>
        </p:spPr>
        <p:txBody>
          <a:bodyPr>
            <a:normAutofit/>
          </a:bodyPr>
          <a:lstStyle/>
          <a:p>
            <a:r>
              <a:rPr lang="en-US" dirty="0"/>
              <a:t>Racing is CHALLENGING</a:t>
            </a:r>
          </a:p>
          <a:p>
            <a:pPr lvl="1"/>
            <a:r>
              <a:rPr lang="en-US" dirty="0"/>
              <a:t>Try to go in feeling good</a:t>
            </a:r>
          </a:p>
          <a:p>
            <a:pPr lvl="1"/>
            <a:r>
              <a:rPr lang="en-US" dirty="0"/>
              <a:t>Stop if frustration sets in</a:t>
            </a:r>
          </a:p>
          <a:p>
            <a:r>
              <a:rPr lang="en-US" dirty="0"/>
              <a:t>Warm up</a:t>
            </a:r>
          </a:p>
          <a:p>
            <a:pPr lvl="1"/>
            <a:r>
              <a:rPr lang="en-US" dirty="0"/>
              <a:t>Take it slow</a:t>
            </a:r>
          </a:p>
          <a:p>
            <a:pPr lvl="1"/>
            <a:r>
              <a:rPr lang="en-US" dirty="0"/>
              <a:t>Build mental map</a:t>
            </a:r>
          </a:p>
          <a:p>
            <a:r>
              <a:rPr lang="en-US" dirty="0"/>
              <a:t>Improvement is not guaranteed</a:t>
            </a:r>
          </a:p>
          <a:p>
            <a:r>
              <a:rPr lang="en-US" dirty="0"/>
              <a:t>Have fun and be safe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A11E9A-BD90-7E1A-43E5-37D71A4B4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r="20565" b="-2"/>
          <a:stretch/>
        </p:blipFill>
        <p:spPr bwMode="auto">
          <a:xfrm>
            <a:off x="6537489" y="1822028"/>
            <a:ext cx="5651946" cy="503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B1DD6-58E2-37CF-5ECF-44034BFC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329EF-5261-A632-3E79-9DEEADAC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CDF6-25F7-6DB2-B2B7-82D5047A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FSAE competition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BCF4CD-4714-59EC-BDE4-379832F7B0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1869" y="2411802"/>
            <a:ext cx="2925277" cy="19466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6B22C-A039-E162-AFA8-E3F78EE2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Porsche Penske Motorsport achieves positions five and six in Mosport -  Porsche Newsroom">
            <a:extLst>
              <a:ext uri="{FF2B5EF4-FFF2-40B4-BE49-F238E27FC236}">
                <a16:creationId xmlns:a16="http://schemas.microsoft.com/office/drawing/2014/main" id="{E5EE23C6-2578-96FC-05AC-BFFDD78EE8C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5" y="2404586"/>
            <a:ext cx="3471720" cy="19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RY basic PNG map showing the current layout">
            <a:extLst>
              <a:ext uri="{FF2B5EF4-FFF2-40B4-BE49-F238E27FC236}">
                <a16:creationId xmlns:a16="http://schemas.microsoft.com/office/drawing/2014/main" id="{4E5AB66C-D269-5254-71EF-BE48C2C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911" y="4285650"/>
            <a:ext cx="3363888" cy="23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mula SAE">
            <a:extLst>
              <a:ext uri="{FF2B5EF4-FFF2-40B4-BE49-F238E27FC236}">
                <a16:creationId xmlns:a16="http://schemas.microsoft.com/office/drawing/2014/main" id="{A5B2B2EA-D763-333B-8A17-ED972544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751" y="4540101"/>
            <a:ext cx="4052248" cy="180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B4A19-7DEC-D185-6BFD-CEAA72194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6351FC-DF51-8A84-98E5-BDEADA1E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B7EE98-B108-0659-AA5B-97EE3615F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Vehicle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8E77-8C80-7774-5C08-9076DEA45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Safety / equipment / environment</a:t>
            </a:r>
          </a:p>
          <a:p>
            <a:r>
              <a:rPr lang="en-US" dirty="0"/>
              <a:t>Controls familiarity</a:t>
            </a:r>
          </a:p>
          <a:p>
            <a:r>
              <a:rPr lang="en-US" dirty="0"/>
              <a:t>Starting / stopping</a:t>
            </a:r>
          </a:p>
          <a:p>
            <a:r>
              <a:rPr lang="en-US" dirty="0"/>
              <a:t>Shifting</a:t>
            </a:r>
          </a:p>
          <a:p>
            <a:r>
              <a:rPr lang="en-US" dirty="0"/>
              <a:t>Steering</a:t>
            </a:r>
          </a:p>
          <a:p>
            <a:r>
              <a:rPr lang="en-US" dirty="0"/>
              <a:t>Communication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B25956-94E2-DC7A-67AA-9AF7CA4A1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Racing skills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735F1-9022-C2FB-B221-695D1732DA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  <a:p>
            <a:r>
              <a:rPr lang="en-US" dirty="0"/>
              <a:t>Line choice</a:t>
            </a:r>
          </a:p>
          <a:p>
            <a:r>
              <a:rPr lang="en-US" dirty="0"/>
              <a:t>Efficient piloting</a:t>
            </a:r>
          </a:p>
          <a:p>
            <a:r>
              <a:rPr lang="en-US" dirty="0"/>
              <a:t>Driver feedback</a:t>
            </a:r>
          </a:p>
          <a:p>
            <a:r>
              <a:rPr lang="en-US" dirty="0"/>
              <a:t>Mindset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34A44-6F7F-57E4-C0C1-F1EAF958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EE5A5-523B-1721-191F-2CF1BEE1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1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0BBD-9C4D-33D0-31E8-E69F6A47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06086-00E4-ED5B-3293-AC31F7363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part that isn’t racing… yet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4F57C-4EF1-D3AB-D13C-323CF3DF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1CD7A-5DA3-D8B7-B8BB-BF446EE8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7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7540-3744-CD5A-36C4-2DF8AB09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2FCD-7771-BE0A-136D-4043109A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Driver’s responsibility once car is live</a:t>
            </a:r>
          </a:p>
          <a:p>
            <a:r>
              <a:rPr lang="en-US" dirty="0"/>
              <a:t>Equipment</a:t>
            </a:r>
          </a:p>
          <a:p>
            <a:pPr lvl="1"/>
            <a:r>
              <a:rPr lang="en-US" dirty="0"/>
              <a:t>Brakes!!!</a:t>
            </a:r>
          </a:p>
          <a:p>
            <a:pPr lvl="1"/>
            <a:r>
              <a:rPr lang="en-US" dirty="0"/>
              <a:t>Harness</a:t>
            </a:r>
          </a:p>
          <a:p>
            <a:pPr lvl="1"/>
            <a:r>
              <a:rPr lang="en-US" dirty="0"/>
              <a:t>Helmet</a:t>
            </a:r>
          </a:p>
          <a:p>
            <a:pPr lvl="1"/>
            <a:r>
              <a:rPr lang="en-US" dirty="0"/>
              <a:t>Fire gear / fire bottles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Awareness</a:t>
            </a:r>
          </a:p>
          <a:p>
            <a:pPr lvl="1"/>
            <a:r>
              <a:rPr lang="en-US" dirty="0"/>
              <a:t>Track workers</a:t>
            </a:r>
          </a:p>
          <a:p>
            <a:pPr lvl="1"/>
            <a:r>
              <a:rPr lang="en-US" dirty="0"/>
              <a:t>Track layout / obstacles</a:t>
            </a:r>
          </a:p>
          <a:p>
            <a:pPr lvl="1"/>
            <a:r>
              <a:rPr lang="en-US" dirty="0"/>
              <a:t>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D59B1-2165-66F2-5DA4-9D6FFE47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6</a:t>
            </a:fld>
            <a:endParaRPr lang="en-US"/>
          </a:p>
        </p:txBody>
      </p:sp>
      <p:pic>
        <p:nvPicPr>
          <p:cNvPr id="5122" name="Picture 2" descr="Bell GP3 Sport White Car Racing Helmet - helmade Motorsports Helmets">
            <a:extLst>
              <a:ext uri="{FF2B5EF4-FFF2-40B4-BE49-F238E27FC236}">
                <a16:creationId xmlns:a16="http://schemas.microsoft.com/office/drawing/2014/main" id="{704753B0-F1D7-AB51-42F0-0B2ABCAA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218" y="2347085"/>
            <a:ext cx="1735752" cy="17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42016A0-A6EF-D63C-551F-DD3C41B16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262" y="2261709"/>
            <a:ext cx="2642143" cy="198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ow to Join – Mohawk-Hudson SCCA">
            <a:extLst>
              <a:ext uri="{FF2B5EF4-FFF2-40B4-BE49-F238E27FC236}">
                <a16:creationId xmlns:a16="http://schemas.microsoft.com/office/drawing/2014/main" id="{A9F51661-C81D-5361-DB1E-F56BF9DA6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58" y="4418242"/>
            <a:ext cx="3248308" cy="182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F03FEC-1A0E-B8F1-5CFC-FD7E9D3F0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6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Cockpit controls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CBD07C-356B-27A0-D8D4-23CCAB5B6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623" y="2011363"/>
            <a:ext cx="5609166" cy="4206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948FC6-518C-4FE1-05D6-1F39250418BC}"/>
              </a:ext>
            </a:extLst>
          </p:cNvPr>
          <p:cNvSpPr txBox="1"/>
          <p:nvPr/>
        </p:nvSpPr>
        <p:spPr>
          <a:xfrm>
            <a:off x="1936290" y="475116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40DAF-E3D1-31BE-9963-C1ED2C6778EB}"/>
              </a:ext>
            </a:extLst>
          </p:cNvPr>
          <p:cNvSpPr txBox="1"/>
          <p:nvPr/>
        </p:nvSpPr>
        <p:spPr>
          <a:xfrm>
            <a:off x="2112907" y="243157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E-stop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844D2-635B-3EA9-AF7F-C7F05D495D47}"/>
              </a:ext>
            </a:extLst>
          </p:cNvPr>
          <p:cNvSpPr txBox="1"/>
          <p:nvPr/>
        </p:nvSpPr>
        <p:spPr>
          <a:xfrm>
            <a:off x="1883392" y="303814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7B4EB1-3233-4BED-3BE5-29C6F5F0BB06}"/>
              </a:ext>
            </a:extLst>
          </p:cNvPr>
          <p:cNvSpPr txBox="1"/>
          <p:nvPr/>
        </p:nvSpPr>
        <p:spPr>
          <a:xfrm>
            <a:off x="9616489" y="3140807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Accessory </a:t>
            </a:r>
          </a:p>
          <a:p>
            <a:r>
              <a:rPr lang="en-US" dirty="0"/>
              <a:t>switches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63DA32-602D-F4BE-E7C3-DE09AFB19341}"/>
              </a:ext>
            </a:extLst>
          </p:cNvPr>
          <p:cNvCxnSpPr>
            <a:stCxn id="13" idx="3"/>
          </p:cNvCxnSpPr>
          <p:nvPr/>
        </p:nvCxnSpPr>
        <p:spPr>
          <a:xfrm>
            <a:off x="2986864" y="2616242"/>
            <a:ext cx="2413100" cy="923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0ECBEC-56B8-480B-7B6C-FD87BBB0AED4}"/>
              </a:ext>
            </a:extLst>
          </p:cNvPr>
          <p:cNvCxnSpPr>
            <a:stCxn id="14" idx="3"/>
          </p:cNvCxnSpPr>
          <p:nvPr/>
        </p:nvCxnSpPr>
        <p:spPr>
          <a:xfrm>
            <a:off x="2917649" y="3222810"/>
            <a:ext cx="2759820" cy="630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119001-38F7-6AEA-BA00-3CFDD7BD647E}"/>
              </a:ext>
            </a:extLst>
          </p:cNvPr>
          <p:cNvCxnSpPr>
            <a:stCxn id="12" idx="3"/>
          </p:cNvCxnSpPr>
          <p:nvPr/>
        </p:nvCxnSpPr>
        <p:spPr>
          <a:xfrm flipV="1">
            <a:off x="2864749" y="4784527"/>
            <a:ext cx="1079454" cy="151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0993AD-CA46-72DB-5D05-B6B3DDD629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892119" y="3463973"/>
            <a:ext cx="2724370" cy="149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5CCC41C-622E-8EF7-CFB5-E632F77C9BD9}"/>
              </a:ext>
            </a:extLst>
          </p:cNvPr>
          <p:cNvSpPr txBox="1"/>
          <p:nvPr/>
        </p:nvSpPr>
        <p:spPr>
          <a:xfrm>
            <a:off x="9567633" y="4700807"/>
            <a:ext cx="141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wheel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4FA4CA-4FC1-DDD1-E92B-27144F45C985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423546" y="4299045"/>
            <a:ext cx="3144087" cy="724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292B89-97F0-304C-5BA8-4446264C2733}"/>
              </a:ext>
            </a:extLst>
          </p:cNvPr>
          <p:cNvSpPr txBox="1"/>
          <p:nvPr/>
        </p:nvSpPr>
        <p:spPr>
          <a:xfrm>
            <a:off x="9157366" y="2401082"/>
            <a:ext cx="21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Tachometer / dash</a:t>
            </a:r>
          </a:p>
        </p:txBody>
      </p:sp>
      <p:cxnSp>
        <p:nvCxnSpPr>
          <p:cNvPr id="8192" name="Straight Arrow Connector 8191">
            <a:extLst>
              <a:ext uri="{FF2B5EF4-FFF2-40B4-BE49-F238E27FC236}">
                <a16:creationId xmlns:a16="http://schemas.microsoft.com/office/drawing/2014/main" id="{584E219B-6655-A200-35FA-B8FA1BB410D2}"/>
              </a:ext>
            </a:extLst>
          </p:cNvPr>
          <p:cNvCxnSpPr>
            <a:stCxn id="28" idx="1"/>
          </p:cNvCxnSpPr>
          <p:nvPr/>
        </p:nvCxnSpPr>
        <p:spPr>
          <a:xfrm flipH="1">
            <a:off x="6300716" y="2585748"/>
            <a:ext cx="2856650" cy="878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57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footbox controls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38C4DAE-2925-933E-3753-0A15942D5C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35" y="2581966"/>
            <a:ext cx="4992048" cy="374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28C09-B7EA-C3EE-987E-0D6D12C0AD26}"/>
              </a:ext>
            </a:extLst>
          </p:cNvPr>
          <p:cNvSpPr txBox="1"/>
          <p:nvPr/>
        </p:nvSpPr>
        <p:spPr>
          <a:xfrm>
            <a:off x="9123531" y="305966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Throttle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C74E4-A925-1ECB-A85A-BD89A8117CCD}"/>
              </a:ext>
            </a:extLst>
          </p:cNvPr>
          <p:cNvSpPr txBox="1"/>
          <p:nvPr/>
        </p:nvSpPr>
        <p:spPr>
          <a:xfrm>
            <a:off x="2072562" y="3059668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6BBA3-1860-EB35-A0EB-829AA5371492}"/>
              </a:ext>
            </a:extLst>
          </p:cNvPr>
          <p:cNvSpPr txBox="1"/>
          <p:nvPr/>
        </p:nvSpPr>
        <p:spPr>
          <a:xfrm>
            <a:off x="5961206" y="203215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Brake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B989F-6A0E-BC42-9566-6C164658193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70565" y="3244334"/>
            <a:ext cx="1537839" cy="23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2E6035-E9AE-F99D-2819-39AADEB7556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296167" y="2401491"/>
            <a:ext cx="81981" cy="878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CD2C8-2EA0-53E0-882C-25645756C7D3}"/>
              </a:ext>
            </a:extLst>
          </p:cNvPr>
          <p:cNvCxnSpPr>
            <a:stCxn id="7" idx="1"/>
          </p:cNvCxnSpPr>
          <p:nvPr/>
        </p:nvCxnSpPr>
        <p:spPr>
          <a:xfrm flipH="1">
            <a:off x="8061278" y="3244334"/>
            <a:ext cx="1062253" cy="290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0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FABC7-E4FD-AFAA-4E6E-F711FF4DB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5474055" cy="4206240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All belts should be </a:t>
            </a:r>
            <a:r>
              <a:rPr lang="en-US" sz="1900" u="sng" dirty="0"/>
              <a:t>TIGHT</a:t>
            </a:r>
            <a:r>
              <a:rPr lang="en-US" sz="1900" dirty="0"/>
              <a:t> and flat</a:t>
            </a:r>
          </a:p>
          <a:p>
            <a:r>
              <a:rPr lang="en-US" sz="1900" dirty="0"/>
              <a:t>A well secured driver is a safe and fast driver</a:t>
            </a:r>
          </a:p>
          <a:p>
            <a:r>
              <a:rPr lang="en-US" dirty="0"/>
              <a:t>Twist the quick connect to unbuckle</a:t>
            </a:r>
          </a:p>
          <a:p>
            <a:pPr marL="228600" lvl="1" indent="0">
              <a:buNone/>
            </a:pPr>
            <a:r>
              <a:rPr lang="en-US" sz="1900" dirty="0"/>
              <a:t>(Tension will pop belts out of way for egress)</a:t>
            </a:r>
            <a:endParaRPr lang="en-US" sz="1700" dirty="0"/>
          </a:p>
          <a:p>
            <a:pPr marL="0" indent="0">
              <a:buNone/>
            </a:pPr>
            <a:endParaRPr lang="en-US" sz="1900" dirty="0"/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Hip belts</a:t>
            </a:r>
          </a:p>
          <a:p>
            <a:pPr lvl="2"/>
            <a:r>
              <a:rPr lang="en-US" dirty="0"/>
              <a:t>Position over hips, NOT thighs or waist</a:t>
            </a:r>
          </a:p>
          <a:p>
            <a:pPr lvl="2"/>
            <a:r>
              <a:rPr lang="en-US" dirty="0"/>
              <a:t>Set lengths so QC sits in middle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Anti-submarine belts</a:t>
            </a:r>
          </a:p>
          <a:p>
            <a:pPr lvl="2"/>
            <a:r>
              <a:rPr lang="en-US" dirty="0"/>
              <a:t>Set length so QC sits just ~ 2in below belly button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Shoulder belts</a:t>
            </a:r>
          </a:p>
          <a:p>
            <a:pPr lvl="2"/>
            <a:r>
              <a:rPr lang="en-US" dirty="0"/>
              <a:t>Deep breath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pic>
        <p:nvPicPr>
          <p:cNvPr id="10242" name="Picture 2" descr="Quick Guide">
            <a:extLst>
              <a:ext uri="{FF2B5EF4-FFF2-40B4-BE49-F238E27FC236}">
                <a16:creationId xmlns:a16="http://schemas.microsoft.com/office/drawing/2014/main" id="{3CDA5F56-2F1F-028C-FF60-C563785DAF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801" y="2104868"/>
            <a:ext cx="2945854" cy="40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BD25F8-31CD-B9C3-6E58-61EA1B1FC875}"/>
              </a:ext>
            </a:extLst>
          </p:cNvPr>
          <p:cNvSpPr txBox="1"/>
          <p:nvPr/>
        </p:nvSpPr>
        <p:spPr>
          <a:xfrm>
            <a:off x="9818253" y="575540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Anti-sub belt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59129-3A4E-7D7E-284E-E5F16816AE95}"/>
              </a:ext>
            </a:extLst>
          </p:cNvPr>
          <p:cNvSpPr txBox="1"/>
          <p:nvPr/>
        </p:nvSpPr>
        <p:spPr>
          <a:xfrm>
            <a:off x="9893822" y="290628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Shoulder belt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CAB31-0BE8-8B74-6064-4B2F07311C66}"/>
              </a:ext>
            </a:extLst>
          </p:cNvPr>
          <p:cNvSpPr txBox="1"/>
          <p:nvPr/>
        </p:nvSpPr>
        <p:spPr>
          <a:xfrm>
            <a:off x="10004157" y="4630562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Hip belt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04BD9-13C3-F29E-BC4A-45683437236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557146" y="3090955"/>
            <a:ext cx="1336676" cy="773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BE93E2-251E-BBF9-000F-59CAB71D17F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425218" y="5490949"/>
            <a:ext cx="1393035" cy="449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E229A-A33A-22E0-E49D-A3E98B4B25C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764137" y="4815228"/>
            <a:ext cx="1240020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EFFD67-B3C2-3F81-5F28-F2FCA5D64AF2}"/>
              </a:ext>
            </a:extLst>
          </p:cNvPr>
          <p:cNvSpPr txBox="1"/>
          <p:nvPr/>
        </p:nvSpPr>
        <p:spPr>
          <a:xfrm>
            <a:off x="9934764" y="396150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 connect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8CDF83-ABB4-31E2-ABD2-8189DCC21F6D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8239728" y="4146174"/>
            <a:ext cx="1695036" cy="755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582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TFR 1">
      <a:dk1>
        <a:srgbClr val="FFFFFF"/>
      </a:dk1>
      <a:lt1>
        <a:srgbClr val="9E0000"/>
      </a:lt1>
      <a:dk2>
        <a:srgbClr val="FFFFFF"/>
      </a:dk2>
      <a:lt2>
        <a:srgbClr val="3A3838"/>
      </a:lt2>
      <a:accent1>
        <a:srgbClr val="9E0000"/>
      </a:accent1>
      <a:accent2>
        <a:srgbClr val="75707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0</TotalTime>
  <Words>604</Words>
  <Application>Microsoft Office PowerPoint</Application>
  <PresentationFormat>Widescreen</PresentationFormat>
  <Paragraphs>189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Century Schoolbook</vt:lpstr>
      <vt:lpstr>Wingdings</vt:lpstr>
      <vt:lpstr>Banded</vt:lpstr>
      <vt:lpstr>Introduction to FSAE driving</vt:lpstr>
      <vt:lpstr>Jakob – who am i?</vt:lpstr>
      <vt:lpstr>FSAE competition</vt:lpstr>
      <vt:lpstr>Driving Fundamentals</vt:lpstr>
      <vt:lpstr>Vehicle operations</vt:lpstr>
      <vt:lpstr>Safety</vt:lpstr>
      <vt:lpstr>Cockpit controls</vt:lpstr>
      <vt:lpstr>footbox controls</vt:lpstr>
      <vt:lpstr>Harness</vt:lpstr>
      <vt:lpstr>Turning car on / off</vt:lpstr>
      <vt:lpstr>Braking</vt:lpstr>
      <vt:lpstr>Clutch</vt:lpstr>
      <vt:lpstr>Shifting</vt:lpstr>
      <vt:lpstr>Racing skills</vt:lpstr>
      <vt:lpstr>Spatial awareness</vt:lpstr>
      <vt:lpstr>Spatial awareness</vt:lpstr>
      <vt:lpstr>Spatial awareness</vt:lpstr>
      <vt:lpstr>efficient piloting</vt:lpstr>
      <vt:lpstr>Feedback</vt:lpstr>
      <vt:lpstr>Mindset – be a champion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clinic 1</dc:title>
  <dc:creator>Jakob Werle</dc:creator>
  <cp:lastModifiedBy>Jakob Werle</cp:lastModifiedBy>
  <cp:revision>11</cp:revision>
  <dcterms:created xsi:type="dcterms:W3CDTF">2023-10-21T02:24:56Z</dcterms:created>
  <dcterms:modified xsi:type="dcterms:W3CDTF">2023-10-22T00:39:59Z</dcterms:modified>
</cp:coreProperties>
</file>